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8"/>
  </p:notesMasterIdLst>
  <p:handoutMasterIdLst>
    <p:handoutMasterId r:id="rId49"/>
  </p:handoutMasterIdLst>
  <p:sldIdLst>
    <p:sldId id="668" r:id="rId6"/>
    <p:sldId id="683" r:id="rId7"/>
    <p:sldId id="762" r:id="rId8"/>
    <p:sldId id="800" r:id="rId9"/>
    <p:sldId id="765" r:id="rId10"/>
    <p:sldId id="801" r:id="rId11"/>
    <p:sldId id="766" r:id="rId12"/>
    <p:sldId id="767" r:id="rId13"/>
    <p:sldId id="768" r:id="rId14"/>
    <p:sldId id="804" r:id="rId15"/>
    <p:sldId id="769" r:id="rId16"/>
    <p:sldId id="770" r:id="rId17"/>
    <p:sldId id="761" r:id="rId18"/>
    <p:sldId id="771" r:id="rId19"/>
    <p:sldId id="772" r:id="rId20"/>
    <p:sldId id="773" r:id="rId21"/>
    <p:sldId id="774" r:id="rId22"/>
    <p:sldId id="775" r:id="rId23"/>
    <p:sldId id="776" r:id="rId24"/>
    <p:sldId id="777" r:id="rId25"/>
    <p:sldId id="778" r:id="rId26"/>
    <p:sldId id="779" r:id="rId27"/>
    <p:sldId id="780" r:id="rId28"/>
    <p:sldId id="781" r:id="rId29"/>
    <p:sldId id="782" r:id="rId30"/>
    <p:sldId id="783" r:id="rId31"/>
    <p:sldId id="784" r:id="rId32"/>
    <p:sldId id="785" r:id="rId33"/>
    <p:sldId id="786" r:id="rId34"/>
    <p:sldId id="787" r:id="rId35"/>
    <p:sldId id="788" r:id="rId36"/>
    <p:sldId id="798" r:id="rId37"/>
    <p:sldId id="799" r:id="rId38"/>
    <p:sldId id="790" r:id="rId39"/>
    <p:sldId id="791" r:id="rId40"/>
    <p:sldId id="792" r:id="rId41"/>
    <p:sldId id="794" r:id="rId42"/>
    <p:sldId id="795" r:id="rId43"/>
    <p:sldId id="803" r:id="rId44"/>
    <p:sldId id="805" r:id="rId45"/>
    <p:sldId id="797" r:id="rId46"/>
    <p:sldId id="672" r:id="rId4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62"/>
            <p14:sldId id="800"/>
            <p14:sldId id="765"/>
            <p14:sldId id="801"/>
            <p14:sldId id="766"/>
            <p14:sldId id="767"/>
            <p14:sldId id="768"/>
            <p14:sldId id="804"/>
            <p14:sldId id="769"/>
            <p14:sldId id="770"/>
            <p14:sldId id="761"/>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98"/>
            <p14:sldId id="799"/>
            <p14:sldId id="790"/>
            <p14:sldId id="791"/>
            <p14:sldId id="792"/>
            <p14:sldId id="794"/>
            <p14:sldId id="795"/>
            <p14:sldId id="803"/>
            <p14:sldId id="805"/>
            <p14:sldId id="797"/>
            <p14:sldId id="672"/>
          </p14:sldIdLst>
        </p14:section>
      </p14:sectionLst>
    </p:ex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310" autoAdjust="0"/>
    <p:restoredTop sz="59271" autoAdjust="0"/>
  </p:normalViewPr>
  <p:slideViewPr>
    <p:cSldViewPr snapToGrid="0">
      <p:cViewPr varScale="1">
        <p:scale>
          <a:sx n="34" d="100"/>
          <a:sy n="34" d="100"/>
        </p:scale>
        <p:origin x="-136" y="-544"/>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50" Type="http://schemas.openxmlformats.org/officeDocument/2006/relationships/printerSettings" Target="printerSettings/printerSettings1.bin"/><Relationship Id="rId51" Type="http://schemas.openxmlformats.org/officeDocument/2006/relationships/commentAuthors" Target="commentAuthors.xml"/><Relationship Id="rId52" Type="http://schemas.openxmlformats.org/officeDocument/2006/relationships/presProps" Target="presProps.xml"/><Relationship Id="rId53" Type="http://schemas.openxmlformats.org/officeDocument/2006/relationships/viewProps" Target="viewProps.xml"/><Relationship Id="rId54" Type="http://schemas.openxmlformats.org/officeDocument/2006/relationships/theme" Target="theme/theme1.xml"/><Relationship Id="rId55" Type="http://schemas.openxmlformats.org/officeDocument/2006/relationships/tableStyles" Target="tableStyles.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notesMaster" Target="notesMasters/notesMaster1.xml"/><Relationship Id="rId4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10/4/15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10/4/15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setup recipe now installs everything we currently need on our workstation. </a:t>
            </a:r>
          </a:p>
          <a:p>
            <a:endParaRPr lang="en-US" baseline="0" dirty="0" smtClean="0"/>
          </a:p>
          <a:p>
            <a:r>
              <a:rPr lang="en-US" baseline="0" dirty="0" smtClean="0"/>
              <a:t>But before throw this recipe file into a directory with our other scripts we should look at a concept in Chef called a cookbook.</a:t>
            </a:r>
          </a:p>
          <a:p>
            <a:endParaRPr lang="en-US" baseline="0" dirty="0" smtClean="0"/>
          </a:p>
          <a:p>
            <a:r>
              <a:rPr lang="en-US" baseline="0" dirty="0" smtClean="0"/>
              <a:t>What is a cookbook? How do we create one? Let's ask 'chef'.</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a:t>
            </a:r>
            <a:r>
              <a:rPr lang="en-US" baseline="0" dirty="0" smtClean="0"/>
              <a:t>company.</a:t>
            </a:r>
            <a:endParaRPr lang="en-US" baseline="0" dirty="0" smtClean="0"/>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r>
              <a:rPr lang="en-US" dirty="0" smtClean="0"/>
              <a:t>.</a:t>
            </a:r>
          </a:p>
          <a:p>
            <a:endParaRPr lang="en-US" dirty="0" smtClean="0"/>
          </a:p>
          <a:p>
            <a:r>
              <a:rPr lang="en-US" dirty="0" smtClean="0"/>
              <a:t>Alright.</a:t>
            </a:r>
            <a:r>
              <a:rPr lang="en-US" baseline="0" dirty="0" smtClean="0"/>
              <a:t> So 'chef' can generate a cookbook. But what is the purpose of a cookbook? That sounds like we should read the documentation.</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r>
              <a:rPr lang="en-US" dirty="0" smtClean="0"/>
              <a:t>.</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0" dirty="0" smtClean="0">
                <a:latin typeface="Inconsolata" panose="020B0609030003000000"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smtClean="0"/>
          </a:p>
          <a:p>
            <a:r>
              <a:rPr lang="en-US" dirty="0" smtClean="0"/>
              <a:t>Lets ask the 'chef generate cookbook' 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cookbook, all we have to do is provide it with a name. </a:t>
            </a:r>
          </a:p>
          <a:p>
            <a:endParaRPr lang="en-US" dirty="0" smtClean="0"/>
          </a:p>
          <a:p>
            <a:r>
              <a:rPr lang="en-US" dirty="0" smtClean="0"/>
              <a:t>Naming things:</a:t>
            </a:r>
            <a:r>
              <a:rPr lang="en-US" baseline="0" dirty="0" smtClean="0"/>
              <a:t> T</a:t>
            </a:r>
            <a:r>
              <a:rPr lang="en-US" dirty="0" smtClean="0"/>
              <a: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Inconsolata" panose="020B0609030003000000"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Inconsolata" panose="020B0609030003000000" pitchFamily="49" charset="0"/>
              </a:rPr>
              <a:t>tree'</a:t>
            </a:r>
            <a:r>
              <a:rPr lang="en-US" dirty="0" smtClean="0"/>
              <a:t> command. If we provide '</a:t>
            </a:r>
            <a:r>
              <a:rPr lang="en-US" b="1" dirty="0" smtClean="0">
                <a:latin typeface="Inconsolata" panose="020B0609030003000000"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Inconsolata" panose="020B0609030003000000"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to </a:t>
            </a:r>
            <a:r>
              <a:rPr lang="en-US" sz="1200" kern="1200" dirty="0" smtClean="0">
                <a:solidFill>
                  <a:schemeClr val="tx1"/>
                </a:solidFill>
                <a:effectLst/>
                <a:latin typeface="Arial" panose="020B0604020202020204" pitchFamily="34" charset="0"/>
                <a:ea typeface="+mn-ea"/>
                <a:cs typeface="Arial" panose="020B0604020202020204" pitchFamily="34" charset="0"/>
              </a:rPr>
              <a:t>modify a recipe, use version control,</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a:t>
            </a:r>
            <a:r>
              <a:rPr lang="en-US" sz="1200" kern="1200" dirty="0" smtClean="0">
                <a:solidFill>
                  <a:schemeClr val="tx1"/>
                </a:solidFill>
                <a:effectLst/>
                <a:latin typeface="Arial" panose="020B0604020202020204" pitchFamily="34" charset="0"/>
                <a:ea typeface="+mn-ea"/>
                <a:cs typeface="Arial" panose="020B0604020202020204" pitchFamily="34" charset="0"/>
              </a:rPr>
              <a:t>generate a Chef cookbook and  define a</a:t>
            </a:r>
            <a:r>
              <a:rPr lang="en-US" sz="1200" kern="1200" baseline="0" dirty="0" smtClean="0">
                <a:solidFill>
                  <a:schemeClr val="tx1"/>
                </a:solidFill>
                <a:effectLst/>
                <a:latin typeface="Arial" panose="020B0604020202020204" pitchFamily="34" charset="0"/>
                <a:ea typeface="+mn-ea"/>
                <a:cs typeface="Arial" panose="020B0604020202020204" pitchFamily="34" charset="0"/>
              </a:rPr>
              <a:t> Chef recipe that sets up a web server.</a:t>
            </a:r>
            <a:endParaRPr lang="en-US" sz="1200" kern="1200" dirty="0" smtClean="0">
              <a:solidFill>
                <a:schemeClr val="tx1"/>
              </a:solidFill>
              <a:effectLst/>
              <a:latin typeface="Arial" panose="020B0604020202020204" pitchFamily="34" charset="0"/>
              <a:ea typeface="+mn-ea"/>
              <a:cs typeface="Arial" panose="020B0604020202020204" pitchFamily="34" charset="0"/>
            </a:endParaRP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view</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a:t>
            </a:r>
            <a:r>
              <a:rPr lang="en-US" dirty="0" smtClean="0"/>
              <a:t>start</a:t>
            </a:r>
            <a:r>
              <a:rPr lang="en-US" baseline="0" dirty="0" smtClean="0"/>
              <a:t> tracking our changes with git.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git, you need to execute the command 'git </a:t>
            </a:r>
            <a:r>
              <a:rPr lang="en-US" dirty="0" err="1" smtClean="0"/>
              <a:t>init</a:t>
            </a:r>
            <a:r>
              <a:rPr lang="en-US" dirty="0" smtClean="0"/>
              <a:t>' in the parent directory of the cookbook that you want to start tracking</a:t>
            </a:r>
            <a:r>
              <a:rPr lang="en-US" dirty="0" smtClean="0"/>
              <a:t>.</a:t>
            </a:r>
          </a:p>
          <a:p>
            <a:endParaRPr lang="en-US" dirty="0" smtClean="0"/>
          </a:p>
          <a:p>
            <a:r>
              <a:rPr lang="en-US" dirty="0" smtClean="0"/>
              <a:t>Instructor</a:t>
            </a:r>
            <a:r>
              <a:rPr lang="en-US" baseline="0" dirty="0" smtClean="0"/>
              <a:t> Note: You will notice that git will say that the repository has been '</a:t>
            </a:r>
            <a:r>
              <a:rPr lang="en-US" dirty="0" smtClean="0"/>
              <a:t>Reinitialized'.</a:t>
            </a:r>
            <a:r>
              <a:rPr lang="en-US" baseline="0" dirty="0" smtClean="0"/>
              <a:t> This is because the chef cookbook generator detected that we have git installed and automatically initialized the cookbook as a git repository.</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Inconsolata" panose="020B0609030003000000" pitchFamily="49" charset="0"/>
              </a:rPr>
              <a:t>git</a:t>
            </a:r>
            <a:r>
              <a:rPr lang="en-US" b="0" dirty="0" smtClean="0">
                <a:latin typeface="Inconsolata" panose="020B0609030003000000" pitchFamily="49" charset="0"/>
              </a:rPr>
              <a:t> add .'</a:t>
            </a:r>
            <a:r>
              <a:rPr lang="en-US" b="0" baseline="0" dirty="0" smtClean="0">
                <a:latin typeface="Inconsolata" panose="020B0609030003000000"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a:t>
            </a:r>
            <a:r>
              <a:rPr lang="en-US" dirty="0" smtClean="0"/>
              <a:t>more</a:t>
            </a:r>
            <a:r>
              <a:rPr lang="en-US" baseline="0" dirty="0" smtClean="0"/>
              <a:t> things in or remove things we accidently threw in there.</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git with </a:t>
            </a:r>
            <a:r>
              <a:rPr lang="en-US" b="1" dirty="0" smtClean="0"/>
              <a:t>git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git</a:t>
            </a:r>
            <a:r>
              <a:rPr lang="en-US" baseline="0" dirty="0" smtClean="0"/>
              <a:t> tracks all our commits, all those closed up boxes, locally on the current system. If we wanted to share those commits with other individuals we would need to push those changes to a central repository where we could collaborate with other members of the team.</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are done adding our workstation cookbook to version control lets return to our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Here is your</a:t>
            </a:r>
            <a:r>
              <a:rPr lang="en-US" baseline="0" dirty="0" smtClean="0"/>
              <a:t> latest challenge. Deploying a Web Server with Chef.</a:t>
            </a:r>
            <a:endParaRPr lang="en-US" dirty="0" smtClean="0"/>
          </a:p>
          <a:p>
            <a:endParaRPr lang="en-US" dirty="0" smtClean="0"/>
          </a:p>
          <a:p>
            <a:r>
              <a:rPr lang="en-US" dirty="0" smtClean="0"/>
              <a:t>Thinking about all that we have accomplished so far that</a:t>
            </a:r>
            <a:r>
              <a:rPr lang="en-US" baseline="0" dirty="0" smtClean="0"/>
              <a:t> hopefully seems possible. </a:t>
            </a:r>
          </a:p>
          <a:p>
            <a:endParaRPr lang="en-US" dirty="0" smtClean="0"/>
          </a:p>
          <a:p>
            <a:r>
              <a:rPr lang="en-US" dirty="0" smtClean="0"/>
              <a:t>We</a:t>
            </a:r>
            <a:r>
              <a:rPr lang="en-US" baseline="0" dirty="0" smtClean="0"/>
              <a:t> need a cookbook named apache that has a server recipe. Within that server recipe we need to install the appropriate package. Write out an example HTML file, and then start and enable the service.</a:t>
            </a:r>
          </a:p>
          <a:p>
            <a:endParaRPr lang="en-US" baseline="0" dirty="0" smtClean="0"/>
          </a:p>
          <a:p>
            <a:r>
              <a:rPr lang="en-US" baseline="0" dirty="0" smtClean="0"/>
              <a:t>Then we should apply that recipe and make sure the site is up and running by running a command to visit that site.</a:t>
            </a:r>
          </a:p>
          <a:p>
            <a:endParaRPr lang="en-US" dirty="0" smtClean="0"/>
          </a:p>
          <a:p>
            <a:r>
              <a:rPr lang="en-US" dirty="0" smtClean="0"/>
              <a:t>So show me it can be done!</a:t>
            </a:r>
          </a:p>
          <a:p>
            <a:endParaRPr lang="en-US" dirty="0" smtClean="0"/>
          </a:p>
          <a:p>
            <a:r>
              <a:rPr lang="en-US" dirty="0" smtClean="0"/>
              <a:t>Instructor Note: Allow</a:t>
            </a:r>
            <a:r>
              <a:rPr lang="en-US" baseline="0" dirty="0" smtClean="0"/>
              <a:t> 15 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a:t>
            </a:r>
            <a:r>
              <a:rPr lang="en-US" dirty="0" smtClean="0"/>
              <a:t>run </a:t>
            </a:r>
            <a:r>
              <a:rPr lang="en-US" dirty="0" smtClean="0"/>
              <a:t>the command </a:t>
            </a:r>
            <a:r>
              <a:rPr lang="en-US" b="0" dirty="0" smtClean="0"/>
              <a:t>'chef generate cookbook apache'. </a:t>
            </a:r>
            <a:r>
              <a:rPr lang="en-US" dirty="0" smtClean="0"/>
              <a:t>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server recipe,</a:t>
            </a:r>
            <a:r>
              <a:rPr lang="en-US" baseline="0" dirty="0" smtClean="0"/>
              <a:t> found at ~/apache/recipes/</a:t>
            </a:r>
            <a:r>
              <a:rPr lang="en-US" baseline="0" dirty="0" err="1" smtClean="0"/>
              <a:t>server.rb</a:t>
            </a:r>
            <a:r>
              <a:rPr lang="en-US" baseline="0" dirty="0" smtClean="0"/>
              <a:t>, defines the policy:</a:t>
            </a:r>
            <a:endParaRPr lang="en-US" dirty="0" smtClean="0"/>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"/var/www/html/index.html" is created with the content "Hello, world!"</a:t>
            </a:r>
          </a:p>
          <a:p>
            <a:endParaRPr lang="en-US" dirty="0" smtClean="0"/>
          </a:p>
          <a:p>
            <a:pPr marL="171450" indent="-171450">
              <a:buFontTx/>
              <a:buChar char="•"/>
            </a:pPr>
            <a:r>
              <a:rPr lang="en-US" dirty="0" smtClean="0"/>
              <a:t>The </a:t>
            </a:r>
            <a:r>
              <a:rPr lang="en-US" dirty="0" smtClean="0"/>
              <a:t>service named </a:t>
            </a:r>
            <a:r>
              <a:rPr lang="en-US" b="1" dirty="0" smtClean="0"/>
              <a:t>httpd</a:t>
            </a:r>
            <a:r>
              <a:rPr lang="en-US" dirty="0" smtClean="0"/>
              <a:t> is started and enabled</a:t>
            </a:r>
            <a:r>
              <a:rPr lang="en-US" dirty="0" smtClean="0"/>
              <a:t>.</a:t>
            </a:r>
          </a:p>
          <a:p>
            <a:pPr marL="0" indent="0">
              <a:buFontTx/>
              <a:buNone/>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The service</a:t>
            </a:r>
            <a:r>
              <a:rPr lang="en-US" baseline="0" dirty="0" smtClean="0"/>
              <a:t> action defines two actions within a Ruby array. </a:t>
            </a:r>
            <a:r>
              <a:rPr lang="en-US" dirty="0" smtClean="0"/>
              <a:t>Ruby arrays are ordered, integer-indexed collections of any object. Each element in an array is associated with and referred to by an index.</a:t>
            </a:r>
          </a:p>
          <a:p>
            <a:pPr marL="171450" indent="-171450">
              <a:buFontTx/>
              <a:buChar cha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with everything working it is time to add </a:t>
            </a:r>
            <a:r>
              <a:rPr lang="en-US" dirty="0" smtClean="0"/>
              <a:t>the </a:t>
            </a:r>
            <a:r>
              <a:rPr lang="en-US" dirty="0" smtClean="0"/>
              <a:t>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git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a:t>
            </a:r>
            <a:r>
              <a:rPr lang="en-US" dirty="0" smtClean="0"/>
              <a:t>collaboration.</a:t>
            </a:r>
            <a:r>
              <a:rPr lang="en-US" baseline="0" dirty="0" smtClean="0"/>
              <a:t> Usually</a:t>
            </a:r>
            <a:r>
              <a:rPr lang="en-US" baseline="0" dirty="0" smtClean="0"/>
              <a:t>,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a:t>
            </a:r>
            <a:r>
              <a:rPr lang="en-US" dirty="0" smtClean="0"/>
              <a:t>your answers, turn to another </a:t>
            </a:r>
            <a:r>
              <a:rPr lang="en-US" dirty="0" smtClean="0"/>
              <a:t>person and </a:t>
            </a:r>
            <a:r>
              <a:rPr lang="en-US" dirty="0" smtClean="0"/>
              <a:t>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endParaRPr lang="en-US" dirty="0" smtClean="0"/>
          </a:p>
          <a:p>
            <a:r>
              <a:rPr lang="en-US" dirty="0" smtClean="0"/>
              <a:t>Would adding the user's name to the end of the file, like in the third example, solve the problems we are facing with other choices</a:t>
            </a:r>
            <a:r>
              <a:rPr lang="en-US" dirty="0" smtClean="0"/>
              <a:t>?</a:t>
            </a:r>
            <a:r>
              <a:rPr lang="en-US" baseline="0" dirty="0" smtClean="0"/>
              <a:t> </a:t>
            </a:r>
            <a:r>
              <a:rPr lang="en-US" dirty="0" smtClean="0"/>
              <a:t>Again </a:t>
            </a:r>
            <a:r>
              <a:rPr lang="en-US" dirty="0" smtClean="0"/>
              <a:t>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git installed? Do we know if it will be installed with every new instance that is setup?</a:t>
            </a:r>
          </a:p>
          <a:p>
            <a:endParaRPr lang="en-US" dirty="0" smtClean="0"/>
          </a:p>
          <a:p>
            <a:r>
              <a:rPr lang="en-US" dirty="0" smtClean="0"/>
              <a:t>It sounds like we need the tool now to store our cookbook but we also want to define a policy that git is installed on all of our workstations</a:t>
            </a:r>
            <a:r>
              <a:rPr lang="en-US" dirty="0" smtClean="0"/>
              <a:t>.</a:t>
            </a:r>
            <a:r>
              <a:rPr lang="en-US" baseline="0" dirty="0" smtClean="0"/>
              <a:t> Update the setup recipe to define the new policy and apply the setup recipe again.</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a:t>
            </a:r>
            <a:r>
              <a:rPr lang="en-US" dirty="0" smtClean="0"/>
              <a:t>5 minutes to complete this exercise.</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We add a package resource named 'git' to the setup recipe within our workstation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Then we use chef-apply to apply our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3.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 Id="rId3" Type="http://schemas.openxmlformats.org/officeDocument/2006/relationships/image" Target="../media/image12.emf"/></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936036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5969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97510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173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theme" Target="../theme/theme1.xml"/><Relationship Id="rId29"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 id="2147483796" r:id="rId26"/>
    <p:sldLayoutId id="2147483797"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4" Type="http://schemas.openxmlformats.org/officeDocument/2006/relationships/image" Target="../media/image5.em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docs.chef.io/config_rb_metadata.html"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9.xml"/><Relationship Id="rId3" Type="http://schemas.openxmlformats.org/officeDocument/2006/relationships/hyperlink" Target="http://git-scm.com/book/en/v2/Getting-Started-Git-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20.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5" Type="http://schemas.microsoft.com/office/2007/relationships/hdphoto" Target="../media/hdphoto1.wdp"/><Relationship Id="rId6" Type="http://schemas.openxmlformats.org/officeDocument/2006/relationships/image" Target="../media/image17.png"/><Relationship Id="rId7" Type="http://schemas.microsoft.com/office/2007/relationships/hdphoto" Target="../media/hdphoto2.wdp"/><Relationship Id="rId8" Type="http://schemas.openxmlformats.org/officeDocument/2006/relationships/image" Target="../media/image18.png"/><Relationship Id="rId9" Type="http://schemas.microsoft.com/office/2007/relationships/hdphoto" Target="../media/hdphoto3.wdp"/><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GE: Create a Cookbook</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a:t>How are we going to manage </a:t>
            </a:r>
            <a:r>
              <a:rPr lang="en-US" dirty="0" smtClean="0"/>
              <a:t>this file? Does it need a README?</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200" indent="-457200">
              <a:buFont typeface="Wingdings" charset="2"/>
              <a:buChar char="q"/>
            </a:pPr>
            <a:r>
              <a:rPr lang="en-US" sz="2667" dirty="0"/>
              <a:t>Use </a:t>
            </a:r>
            <a:r>
              <a:rPr lang="en-US" sz="2667" dirty="0">
                <a:latin typeface="Inconsolata"/>
                <a:cs typeface="Inconsolata"/>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566296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mn-lt"/>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351255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cs typeface="Inconsolata"/>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62457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151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Inconsolata"/>
              </a:rPr>
              <a:t>Read the first three paragraphs here: </a:t>
            </a:r>
            <a:r>
              <a:rPr lang="en-US" sz="3200" dirty="0">
                <a:cs typeface="Inconsolata"/>
                <a:hlinkClick r:id="rId3"/>
              </a:rPr>
              <a:t>http://docs.chef.io/cookbooks.html</a:t>
            </a:r>
            <a:endParaRPr lang="en-US" sz="3200" dirty="0">
              <a:cs typeface="Inconsolata"/>
            </a:endParaRPr>
          </a:p>
          <a:p>
            <a:endParaRPr lang="en-US" sz="3200" dirty="0">
              <a:cs typeface="Inconsolata"/>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19982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smtClean="0"/>
              <a:t>Usage: chef generate GENERATOR [options]</a:t>
            </a:r>
          </a:p>
          <a:p>
            <a:endParaRPr lang="en-US" smtClean="0"/>
          </a:p>
          <a:p>
            <a:r>
              <a:rPr lang="en-US" smtClean="0"/>
              <a:t>Available generators:</a:t>
            </a:r>
          </a:p>
          <a:p>
            <a:r>
              <a:rPr lang="en-US" smtClean="0"/>
              <a:t>  app         Generate an application repo</a:t>
            </a:r>
          </a:p>
          <a:p>
            <a:r>
              <a:rPr lang="en-US" smtClean="0"/>
              <a:t>  cookbook    Generate a single cookbook</a:t>
            </a:r>
          </a:p>
          <a:p>
            <a:r>
              <a:rPr lang="en-US" smtClean="0"/>
              <a:t>  recipe      Generate a new recipe</a:t>
            </a:r>
          </a:p>
          <a:p>
            <a:r>
              <a:rPr lang="en-US" smtClean="0"/>
              <a:t>  attribute   Generate an attributes file</a:t>
            </a:r>
          </a:p>
          <a:p>
            <a:r>
              <a:rPr lang="en-US" smtClean="0"/>
              <a:t>  template    Generate a file template</a:t>
            </a:r>
          </a:p>
          <a:p>
            <a:r>
              <a:rPr lang="en-US" smtClean="0"/>
              <a:t>  file        Generate a cookbook file</a:t>
            </a:r>
          </a:p>
          <a:p>
            <a:r>
              <a:rPr lang="en-US" smtClean="0"/>
              <a:t>  lwrp        Generate a lightweight resource/provider</a:t>
            </a:r>
          </a:p>
          <a:p>
            <a:r>
              <a:rPr lang="en-US" smtClean="0"/>
              <a:t>  repo        Generate a Chef policy repository</a:t>
            </a:r>
          </a:p>
          <a:p>
            <a:r>
              <a:rPr lang="en-US" smtClean="0"/>
              <a:t>  policyfile  Generate a Policyfile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1574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mn-lt"/>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6"/>
            <a:ext cx="14423693" cy="4993878"/>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031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mtClean="0"/>
              <a:t>Compiling Cookbooks...</a:t>
            </a:r>
          </a:p>
          <a:p>
            <a:r>
              <a:rPr lang="en-US" smtClean="0"/>
              <a:t>Recipe: code_generator::cookbook</a:t>
            </a:r>
          </a:p>
          <a:p>
            <a:r>
              <a:rPr lang="en-US" smtClean="0"/>
              <a:t>* directory[/home/chef/workstation] action create                                   </a:t>
            </a:r>
          </a:p>
          <a:p>
            <a:r>
              <a:rPr lang="en-US" smtClean="0"/>
              <a:t>    - create new directory /home/chef/workstation                                     </a:t>
            </a:r>
          </a:p>
          <a:p>
            <a:r>
              <a:rPr lang="en-US" smtClean="0"/>
              <a:t>  * template[/home/chef/workstation/metadata.rb] action create_if_missing </a:t>
            </a:r>
          </a:p>
          <a:p>
            <a:r>
              <a:rPr lang="en-US" smtClean="0"/>
              <a:t>    - create new file /home/chef/workstation/metadata.rb</a:t>
            </a:r>
          </a:p>
          <a:p>
            <a:r>
              <a:rPr lang="en-US" smtClean="0"/>
              <a:t>    - update content in file /home/chef/workstation/metadata.rb from none to bd85d3</a:t>
            </a:r>
          </a:p>
          <a:p>
            <a:r>
              <a:rPr lang="en-US" smtClean="0"/>
              <a:t>    (diff output suppressed by config)</a:t>
            </a:r>
          </a:p>
          <a:p>
            <a:r>
              <a:rPr lang="en-US" smtClean="0"/>
              <a:t>  * template[/home/chef/workstation/README.md] action create_if_missing</a:t>
            </a:r>
          </a:p>
          <a:p>
            <a:r>
              <a:rPr lang="en-US" smtClean="0"/>
              <a:t>    - create new file /home/chef/workstation/README.md</a:t>
            </a:r>
          </a:p>
          <a:p>
            <a:r>
              <a:rPr lang="en-US" smtClean="0"/>
              <a:t>    - update content in file /home/chef/workstation/README.md from none to 44d165</a:t>
            </a:r>
          </a:p>
          <a:p>
            <a:r>
              <a:rPr lang="en-US" smtClean="0"/>
              <a:t>    (diff output suppressed by config)</a:t>
            </a:r>
          </a:p>
          <a:p>
            <a:r>
              <a:rPr lang="en-US" smtClean="0"/>
              <a:t>  * cookbook_file[/home/chef/workstation/chefignore]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16</a:t>
            </a:fld>
            <a:endParaRPr lang="en-US" dirty="0"/>
          </a:p>
        </p:txBody>
      </p:sp>
      <p:sp>
        <p:nvSpPr>
          <p:cNvPr id="5" name="Rectangle 4"/>
          <p:cNvSpPr/>
          <p:nvPr/>
        </p:nvSpPr>
        <p:spPr bwMode="auto">
          <a:xfrm>
            <a:off x="1137009" y="34625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167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endParaRPr lang="en-US" dirty="0"/>
          </a:p>
          <a:p>
            <a:r>
              <a:rPr lang="en-US" dirty="0"/>
              <a:t>workstation</a:t>
            </a:r>
          </a:p>
          <a:p>
            <a:r>
              <a:rPr lang="en-US" dirty="0"/>
              <a:t>├── </a:t>
            </a:r>
            <a:r>
              <a:rPr lang="en-US" dirty="0" err="1"/>
              <a:t>Berksfile</a:t>
            </a:r>
            <a:endParaRPr lang="en-US" dirty="0"/>
          </a:p>
          <a:p>
            <a:r>
              <a:rPr lang="en-US" dirty="0"/>
              <a:t>├── </a:t>
            </a:r>
            <a:r>
              <a:rPr lang="en-US" dirty="0" err="1"/>
              <a:t>chefignore</a:t>
            </a:r>
            <a:endParaRPr lang="en-US" dirty="0"/>
          </a:p>
          <a:p>
            <a:r>
              <a:rPr lang="en-US" dirty="0"/>
              <a:t>├── metadata.rb</a:t>
            </a:r>
          </a:p>
          <a:p>
            <a:r>
              <a:rPr lang="en-US" dirty="0"/>
              <a:t>├── README.md</a:t>
            </a:r>
          </a:p>
          <a:p>
            <a:r>
              <a:rPr lang="en-US" dirty="0"/>
              <a:t>├── recipes</a:t>
            </a:r>
          </a:p>
          <a:p>
            <a:r>
              <a:rPr lang="en-US" dirty="0"/>
              <a:t>│   └── default.rb</a:t>
            </a:r>
          </a:p>
          <a:p>
            <a:r>
              <a:rPr lang="en-US" dirty="0"/>
              <a:t>├── spec</a:t>
            </a:r>
          </a:p>
          <a:p>
            <a:r>
              <a:rPr lang="en-US" dirty="0"/>
              <a:t>│   ├── </a:t>
            </a:r>
            <a:r>
              <a:rPr lang="en-US" dirty="0" err="1"/>
              <a:t>spec_helper.rb</a:t>
            </a:r>
            <a:endParaRPr lang="en-US" dirty="0"/>
          </a:p>
          <a:p>
            <a:r>
              <a:rPr lang="en-US" dirty="0"/>
              <a:t>│   └── unit</a:t>
            </a:r>
          </a:p>
          <a:p>
            <a:r>
              <a:rPr lang="en-US" dirty="0"/>
              <a:t>│       └── recipes</a:t>
            </a:r>
          </a:p>
          <a:p>
            <a:r>
              <a:rPr lang="en-US" dirty="0"/>
              <a:t>│           └── </a:t>
            </a:r>
            <a:r>
              <a:rPr lang="en-US" dirty="0" err="1" smtClean="0"/>
              <a:t>default_spec.rb</a:t>
            </a:r>
            <a:endParaRPr lang="en-US"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17</a:t>
            </a:fld>
            <a:endParaRPr lang="en-US" dirty="0"/>
          </a:p>
        </p:txBody>
      </p:sp>
      <p:sp>
        <p:nvSpPr>
          <p:cNvPr id="6" name="Rectangle 5"/>
          <p:cNvSpPr/>
          <p:nvPr/>
        </p:nvSpPr>
        <p:spPr bwMode="auto">
          <a:xfrm>
            <a:off x="1120925" y="4396939"/>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5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Inconsolata"/>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222545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951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Modify a recipe</a:t>
            </a:r>
          </a:p>
          <a:p>
            <a:pPr marL="918610" lvl="1" indent="-609585">
              <a:buFont typeface="Wingdings" panose="05000000000000000000" pitchFamily="2" charset="2"/>
              <a:buChar char="Ø"/>
            </a:pPr>
            <a:r>
              <a:rPr lang="en-US" dirty="0" smtClean="0"/>
              <a:t>Use version control </a:t>
            </a:r>
          </a:p>
          <a:p>
            <a:pPr marL="918610" lvl="1" indent="-609585">
              <a:buFont typeface="Wingdings" panose="05000000000000000000" pitchFamily="2" charset="2"/>
              <a:buChar char="Ø"/>
            </a:pPr>
            <a:r>
              <a:rPr lang="en-US" dirty="0" smtClean="0"/>
              <a:t>Generate </a:t>
            </a:r>
            <a:r>
              <a:rPr lang="en-US" dirty="0" smtClean="0"/>
              <a:t>a </a:t>
            </a:r>
            <a:r>
              <a:rPr lang="en-US" dirty="0" smtClean="0"/>
              <a:t>Chef cookbook</a:t>
            </a:r>
            <a:endParaRPr lang="en-US" dirty="0" smtClean="0"/>
          </a:p>
          <a:p>
            <a:pPr marL="918610" lvl="1" indent="-609585">
              <a:buFont typeface="Wingdings" panose="05000000000000000000" pitchFamily="2" charset="2"/>
              <a:buChar char="Ø"/>
            </a:pPr>
            <a:r>
              <a:rPr lang="en-US" dirty="0" smtClean="0"/>
              <a:t>Define a Chef recipe that sets up </a:t>
            </a:r>
            <a:r>
              <a:rPr lang="en-US" dirty="0" smtClean="0"/>
              <a:t>a </a:t>
            </a:r>
            <a:r>
              <a:rPr lang="en-US" dirty="0" smtClean="0"/>
              <a:t>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Inconsolata"/>
                <a:hlinkClick r:id="rId3"/>
              </a:rPr>
              <a:t>http://</a:t>
            </a:r>
            <a:r>
              <a:rPr lang="en-US" sz="3200" dirty="0" smtClean="0">
                <a:cs typeface="Inconsolata"/>
                <a:hlinkClick r:id="rId3"/>
              </a:rPr>
              <a:t>docs.chef.io/config_rb_metadata.html</a:t>
            </a:r>
            <a:endParaRPr lang="en-US" sz="3200" dirty="0" smtClean="0">
              <a:cs typeface="Inconsolata"/>
            </a:endParaRPr>
          </a:p>
          <a:p>
            <a:pPr algn="ctr"/>
            <a:endParaRPr lang="en-US" sz="32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17688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5539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323316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436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98027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Inconsolata"/>
                <a:cs typeface="Inconsolata"/>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569364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92910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98363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smtClean="0">
                <a:latin typeface="+mn-lt"/>
                <a:cs typeface="Inconsolata"/>
              </a:rPr>
              <a:t>git</a:t>
            </a:r>
            <a:r>
              <a:rPr lang="en-US" dirty="0" smtClean="0">
                <a:latin typeface="+mn-lt"/>
                <a:cs typeface="Inconsolata"/>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26473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299608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something like that for a web 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Inconsolata"/>
                <a:cs typeface="Inconsolata"/>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5324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smtClean="0">
                <a:latin typeface="+mn-lt"/>
                <a:cs typeface="Inconsolata"/>
              </a:rPr>
              <a:t>git</a:t>
            </a:r>
            <a:r>
              <a:rPr lang="en-US" dirty="0" smtClean="0">
                <a:latin typeface="+mn-lt"/>
                <a:cs typeface="Inconsolata"/>
              </a:rPr>
              <a:t> status'</a:t>
            </a:r>
            <a:r>
              <a:rPr lang="en-US" dirty="0" smtClean="0">
                <a:latin typeface="Inconsolata"/>
                <a:cs typeface="Inconsolata"/>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a:t>
            </a:r>
            <a:r>
              <a:rPr lang="en-US" dirty="0" err="1"/>
              <a:t>git</a:t>
            </a:r>
            <a:r>
              <a:rPr lang="en-US" dirty="0"/>
              <a: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7775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err="1" smtClean="0">
                <a:latin typeface="+mn-lt"/>
                <a:cs typeface="Inconsolata"/>
              </a:rPr>
              <a:t>git</a:t>
            </a:r>
            <a:r>
              <a:rPr lang="en-US" dirty="0" smtClean="0">
                <a:latin typeface="+mn-lt"/>
                <a:cs typeface="Inconsolata"/>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9305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git versioning </a:t>
            </a:r>
            <a:r>
              <a:rPr lang="en-US" sz="3200" dirty="0" smtClean="0"/>
              <a:t>you </a:t>
            </a:r>
            <a:r>
              <a:rPr lang="en-US" sz="3200" dirty="0" smtClean="0"/>
              <a:t>should ultimately push the local git </a:t>
            </a:r>
            <a:r>
              <a:rPr lang="en-US" sz="3200" dirty="0" smtClean="0"/>
              <a:t>repository to </a:t>
            </a:r>
            <a:r>
              <a:rPr lang="en-US" sz="3200" dirty="0" smtClean="0"/>
              <a:t>a </a:t>
            </a:r>
            <a:r>
              <a:rPr lang="en-US" sz="3200" dirty="0" smtClean="0"/>
              <a:t>shared remote git repository.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29437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Inconsolata"/>
              <a:cs typeface="Inconsolata"/>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23051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Inconsolata"/>
                <a:cs typeface="Inconsolata"/>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Inconsolata"/>
                <a:cs typeface="Inconsolata"/>
              </a:rPr>
              <a:t>"</a:t>
            </a:r>
            <a:r>
              <a:rPr lang="en-US" sz="3200" dirty="0" err="1">
                <a:latin typeface="Inconsolata"/>
                <a:cs typeface="Inconsolata"/>
              </a:rPr>
              <a:t>server.rb</a:t>
            </a:r>
            <a:r>
              <a:rPr lang="en-US" sz="3200" dirty="0">
                <a:latin typeface="Inconsolata"/>
                <a:cs typeface="Inconsolata"/>
              </a:rPr>
              <a:t>"</a:t>
            </a:r>
            <a:r>
              <a:rPr lang="en-US" sz="3200" dirty="0"/>
              <a:t> with the policy:</a:t>
            </a:r>
          </a:p>
          <a:p>
            <a:pPr lvl="1" algn="l">
              <a:lnSpc>
                <a:spcPct val="120000"/>
              </a:lnSpc>
            </a:pPr>
            <a:r>
              <a:rPr lang="en-US" sz="2667" dirty="0">
                <a:solidFill>
                  <a:schemeClr val="tx1">
                    <a:lumMod val="75000"/>
                  </a:schemeClr>
                </a:solidFill>
                <a:latin typeface="Inconsolata"/>
                <a:cs typeface="Inconsolata"/>
              </a:rPr>
              <a:t>The package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installed.</a:t>
            </a:r>
          </a:p>
          <a:p>
            <a:pPr lvl="1" algn="l">
              <a:lnSpc>
                <a:spcPct val="120000"/>
              </a:lnSpc>
            </a:pPr>
            <a:r>
              <a:rPr lang="en-US" sz="2667" dirty="0">
                <a:solidFill>
                  <a:schemeClr val="tx1">
                    <a:lumMod val="75000"/>
                  </a:schemeClr>
                </a:solidFill>
                <a:latin typeface="Inconsolata"/>
                <a:cs typeface="Inconsolata"/>
              </a:rPr>
              <a:t>The file named "/</a:t>
            </a:r>
            <a:r>
              <a:rPr lang="en-US" sz="2667" dirty="0" err="1">
                <a:solidFill>
                  <a:schemeClr val="tx1">
                    <a:lumMod val="75000"/>
                  </a:schemeClr>
                </a:solidFill>
                <a:latin typeface="Inconsolata"/>
                <a:cs typeface="Inconsolata"/>
              </a:rPr>
              <a:t>var</a:t>
            </a:r>
            <a:r>
              <a:rPr lang="en-US" sz="2667" dirty="0">
                <a:solidFill>
                  <a:schemeClr val="tx1">
                    <a:lumMod val="75000"/>
                  </a:schemeClr>
                </a:solidFill>
                <a:latin typeface="Inconsolata"/>
                <a:cs typeface="Inconsolata"/>
              </a:rPr>
              <a:t>/www/html/</a:t>
            </a:r>
            <a:r>
              <a:rPr lang="en-US" sz="2667" dirty="0" err="1">
                <a:solidFill>
                  <a:schemeClr val="tx1">
                    <a:lumMod val="75000"/>
                  </a:schemeClr>
                </a:solidFill>
                <a:latin typeface="Inconsolata"/>
                <a:cs typeface="Inconsolata"/>
              </a:rPr>
              <a:t>index.html</a:t>
            </a:r>
            <a:r>
              <a:rPr lang="en-US" sz="2667" dirty="0">
                <a:solidFill>
                  <a:schemeClr val="tx1">
                    <a:lumMod val="75000"/>
                  </a:schemeClr>
                </a:solidFill>
                <a:latin typeface="Inconsolata"/>
                <a:cs typeface="Inconsolata"/>
              </a:rPr>
              <a:t>" is created with the content "&lt;h1&gt;Hello, world!&lt;/h1&gt;"</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a:t>
            </a:r>
            <a:r>
              <a:rPr lang="en-US" sz="2667" dirty="0" smtClean="0">
                <a:solidFill>
                  <a:schemeClr val="tx1">
                    <a:lumMod val="75000"/>
                  </a:schemeClr>
                </a:solidFill>
                <a:latin typeface="Inconsolata"/>
                <a:cs typeface="Inconsolata"/>
              </a:rPr>
              <a:t>started and enabled.</a:t>
            </a:r>
            <a:endParaRPr lang="en-US" sz="2667" dirty="0">
              <a:solidFill>
                <a:schemeClr val="tx1">
                  <a:lumMod val="75000"/>
                </a:schemeClr>
              </a:solidFill>
              <a:latin typeface="Inconsolata"/>
              <a:cs typeface="Inconsolata"/>
            </a:endParaRPr>
          </a:p>
          <a:p>
            <a:pPr marL="457189" indent="-457189">
              <a:lnSpc>
                <a:spcPct val="120000"/>
              </a:lnSpc>
              <a:buFont typeface="Wingdings" charset="2"/>
              <a:buChar char="q"/>
            </a:pPr>
            <a:r>
              <a:rPr lang="en-US" sz="3200" dirty="0" smtClean="0"/>
              <a:t>Apply the recipe with </a:t>
            </a:r>
            <a:r>
              <a:rPr lang="en-US" sz="3200" dirty="0" smtClean="0">
                <a:latin typeface="Inconsolata"/>
                <a:cs typeface="Inconsolata"/>
              </a:rPr>
              <a:t>chef-apply</a:t>
            </a:r>
          </a:p>
          <a:p>
            <a:pPr marL="457189" indent="-457189">
              <a:lnSpc>
                <a:spcPct val="120000"/>
              </a:lnSpc>
              <a:buFont typeface="Wingdings" charset="2"/>
              <a:buChar char="q"/>
            </a:pPr>
            <a:r>
              <a:rPr lang="en-US" sz="3200" dirty="0" smtClean="0"/>
              <a:t>Verify the site is available by running </a:t>
            </a:r>
            <a:r>
              <a:rPr lang="en-US" sz="3200" dirty="0" smtClean="0">
                <a:latin typeface="Inconsolata"/>
                <a:cs typeface="Inconsolata"/>
              </a:rPr>
              <a:t>curl </a:t>
            </a:r>
            <a:r>
              <a:rPr lang="en-US" sz="3200" dirty="0" err="1" smtClean="0">
                <a:latin typeface="Inconsolata"/>
                <a:cs typeface="Inconsolata"/>
              </a:rPr>
              <a:t>localhost</a:t>
            </a: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61478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75360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err="1">
                <a:solidFill>
                  <a:schemeClr val="tx1">
                    <a:lumMod val="75000"/>
                  </a:schemeClr>
                </a:solidFill>
              </a:rPr>
              <a:t>httpd</a:t>
            </a:r>
            <a:r>
              <a:rPr lang="en-US" dirty="0"/>
              <a:t>" do</a:t>
            </a:r>
          </a:p>
          <a:p>
            <a:r>
              <a:rPr lang="en-US" dirty="0"/>
              <a:t>  action </a:t>
            </a:r>
            <a:r>
              <a:rPr lang="en-US" b="1" dirty="0"/>
              <a:t>[ :enable, :start ]</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240345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yum_package</a:t>
            </a:r>
            <a:r>
              <a:rPr lang="en-US" dirty="0"/>
              <a:t>[httpd] action install</a:t>
            </a:r>
          </a:p>
          <a:p>
            <a:r>
              <a:rPr lang="en-US" dirty="0"/>
              <a:t>    - install version 2.2.15-47.el6.centos of package httpd</a:t>
            </a:r>
          </a:p>
          <a:p>
            <a:r>
              <a:rPr lang="en-US" dirty="0"/>
              <a:t>  * file[/var/www/html/index.html] action create</a:t>
            </a:r>
          </a:p>
          <a:p>
            <a:r>
              <a:rPr lang="en-US" dirty="0"/>
              <a:t>    - create new file /var/www/html/index.html</a:t>
            </a:r>
          </a:p>
          <a:p>
            <a:r>
              <a:rPr lang="en-US" dirty="0"/>
              <a:t>    - update content in file /var/www/html/index.html from none to 17d291</a:t>
            </a:r>
          </a:p>
          <a:p>
            <a:r>
              <a:rPr lang="en-US" dirty="0"/>
              <a:t>    --- /var/www/html/index.html        2015-09-14 22:57:21.151137524 +0000</a:t>
            </a:r>
          </a:p>
          <a:p>
            <a:r>
              <a:rPr lang="en-US" dirty="0"/>
              <a:t>    +++ /var/www/html/.index.html20150914-2132-n4lsm6   2015-09-14 22:57:21.150137524 +0000</a:t>
            </a:r>
          </a:p>
          <a:p>
            <a:r>
              <a:rPr lang="en-US" dirty="0"/>
              <a:t>    @@ -1 +1,2 @@</a:t>
            </a:r>
          </a:p>
          <a:p>
            <a:r>
              <a:rPr lang="en-US" dirty="0"/>
              <a:t>    +&lt;h1&gt;Hello, world!&lt;/h1&gt;</a:t>
            </a:r>
          </a:p>
          <a:p>
            <a:r>
              <a:rPr lang="en-US" dirty="0"/>
              <a:t>  * service[httpd] action enable</a:t>
            </a:r>
          </a:p>
          <a:p>
            <a:r>
              <a:rPr lang="en-US" dirty="0"/>
              <a:t>    - enable service service[httpd]</a:t>
            </a:r>
          </a:p>
          <a:p>
            <a:r>
              <a:rPr lang="en-US" dirty="0"/>
              <a:t>  * service[httpd] action </a:t>
            </a:r>
            <a:r>
              <a:rPr lang="en-US" dirty="0" smtClean="0"/>
              <a:t>start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7564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1815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a:spLocks noGrp="1"/>
          </p:cNvSpPr>
          <p:nvPr>
            <p:ph type="ctrTitle"/>
          </p:nvPr>
        </p:nvSpPr>
        <p:spPr/>
        <p:txBody>
          <a:bodyPr>
            <a:normAutofit fontScale="90000"/>
          </a:bodyPr>
          <a:lstStyle/>
          <a:p>
            <a:r>
              <a:rPr lang="en-US" dirty="0" smtClean="0"/>
              <a:t>GE: </a:t>
            </a:r>
            <a:r>
              <a:rPr lang="en-US" dirty="0" smtClean="0"/>
              <a:t>Commit Your Work</a:t>
            </a:r>
            <a:endParaRPr lang="en-US" dirty="0"/>
          </a:p>
        </p:txBody>
      </p:sp>
      <p:sp>
        <p:nvSpPr>
          <p:cNvPr id="11" name="Subtitle 2"/>
          <p:cNvSpPr>
            <a:spLocks noGrp="1"/>
          </p:cNvSpPr>
          <p:nvPr>
            <p:ph type="subTitle" idx="1"/>
          </p:nvPr>
        </p:nvSpPr>
        <p:spPr/>
        <p:txBody>
          <a:bodyPr/>
          <a:lstStyle/>
          <a:p>
            <a:r>
              <a:rPr lang="en-US" dirty="0" smtClean="0">
                <a:latin typeface="Inconsolata" panose="020B0609030003000000" pitchFamily="49" charset="0"/>
              </a:rPr>
              <a:t>$ cd apache</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t>
            </a:r>
            <a:r>
              <a:rPr lang="en-US" dirty="0" err="1" smtClean="0">
                <a:latin typeface="Inconsolata" panose="020B0609030003000000" pitchFamily="49" charset="0"/>
              </a:rPr>
              <a:t>init</a:t>
            </a:r>
            <a:r>
              <a:rPr lang="en-US" dirty="0" smtClean="0">
                <a:latin typeface="Inconsolata" panose="020B0609030003000000" pitchFamily="49" charset="0"/>
              </a:rPr>
              <a:t>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add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commit -m "Initial Apache Cookbook"</a:t>
            </a:r>
            <a:endParaRPr lang="en-US" dirty="0">
              <a:latin typeface="Inconsolata" panose="020B0609030003000000" pitchFamily="49" charset="0"/>
            </a:endParaRPr>
          </a:p>
        </p:txBody>
      </p:sp>
      <p:sp>
        <p:nvSpPr>
          <p:cNvPr id="4" name="Footer Placeholder 3"/>
          <p:cNvSpPr>
            <a:spLocks noGrp="1"/>
          </p:cNvSpPr>
          <p:nvPr>
            <p:ph type="ftr" sz="quarter" idx="4294967295"/>
          </p:nvPr>
        </p:nvSpPr>
        <p:spPr>
          <a:xfrm>
            <a:off x="0" y="8578850"/>
            <a:ext cx="5683250" cy="508000"/>
          </a:xfrm>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4294967295"/>
          </p:nvPr>
        </p:nvSpPr>
        <p:spPr>
          <a:xfrm>
            <a:off x="0" y="8580438"/>
            <a:ext cx="3657600" cy="485775"/>
          </a:xfrm>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67687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8554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fontScale="85000" lnSpcReduction="10000"/>
          </a:bodyPr>
          <a:lstStyle/>
          <a:p>
            <a:r>
              <a:rPr lang="en-US" dirty="0" smtClean="0"/>
              <a:t>What file would you read first when examining a cookbook?</a:t>
            </a:r>
          </a:p>
          <a:p>
            <a:endParaRPr lang="en-US" dirty="0"/>
          </a:p>
          <a:p>
            <a:r>
              <a:rPr lang="en-US" dirty="0" smtClean="0"/>
              <a:t>What other recipes might you include in the apache or workstation cookbook?</a:t>
            </a:r>
          </a:p>
          <a:p>
            <a:endParaRPr lang="en-US" dirty="0"/>
          </a:p>
          <a:p>
            <a:r>
              <a:rPr lang="en-US" dirty="0" smtClean="0"/>
              <a:t>Can resources accept multiple actions?</a:t>
            </a:r>
          </a:p>
          <a:p>
            <a:endParaRPr lang="en-US" dirty="0" smtClean="0"/>
          </a:p>
          <a:p>
            <a:r>
              <a:rPr lang="en-US" dirty="0" smtClean="0"/>
              <a:t>How often would commit changes with version control?</a:t>
            </a:r>
            <a:endParaRPr lang="en-US" dirty="0"/>
          </a:p>
          <a:p>
            <a:endParaRPr lang="en-US" dirty="0"/>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251734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81681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37952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1798367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Inconsolata"/>
              </a:rPr>
              <a:t>git</a:t>
            </a:r>
            <a:endParaRPr lang="en-US" dirty="0">
              <a:cs typeface="Inconsolata"/>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pPr marL="609585" indent="-609585">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4219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963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291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http://purl.org/dc/terms/"/>
    <ds:schemaRef ds:uri="7bb5d761-a2ea-4873-95f7-7a6658fb3ef0"/>
    <ds:schemaRef ds:uri="http://schemas.microsoft.com/office/2006/documentManagement/types"/>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14855</TotalTime>
  <Words>5098</Words>
  <Application>Microsoft Macintosh PowerPoint</Application>
  <PresentationFormat>Custom</PresentationFormat>
  <Paragraphs>596</Paragraphs>
  <Slides>42</Slides>
  <Notes>42</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GE: Create a Cookbook</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Apply the Server Recipe</vt:lpstr>
      <vt:lpstr>Lab: Verify That the Website is Available</vt:lpstr>
      <vt:lpstr>GE: Commit Your Work</vt:lpstr>
      <vt:lpstr>Discussion</vt:lpstr>
      <vt:lpstr>Q &amp; 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1858</cp:revision>
  <cp:lastPrinted>2015-02-07T23:49:10Z</cp:lastPrinted>
  <dcterms:created xsi:type="dcterms:W3CDTF">2012-09-13T17:36:07Z</dcterms:created>
  <dcterms:modified xsi:type="dcterms:W3CDTF">2015-10-04T06:43:01Z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